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2" r:id="rId3"/>
    <p:sldId id="270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F4F5F"/>
    <a:srgbClr val="345825"/>
    <a:srgbClr val="79878E"/>
    <a:srgbClr val="889A81"/>
    <a:srgbClr val="BEBEBE"/>
    <a:srgbClr val="67878F"/>
    <a:srgbClr val="798B72"/>
    <a:srgbClr val="DCDCDC"/>
    <a:srgbClr val="76969E"/>
    <a:srgbClr val="778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8" autoAdjust="0"/>
    <p:restoredTop sz="94660"/>
  </p:normalViewPr>
  <p:slideViewPr>
    <p:cSldViewPr snapToGrid="0" snapToObjects="1" showGuides="1">
      <p:cViewPr>
        <p:scale>
          <a:sx n="90" d="100"/>
          <a:sy n="90" d="100"/>
        </p:scale>
        <p:origin x="-2022" y="-366"/>
      </p:cViewPr>
      <p:guideLst>
        <p:guide orient="horz" pos="4196"/>
        <p:guide orient="horz" pos="47"/>
        <p:guide orient="horz" pos="2812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93222-4607-C342-933D-5D43064B712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5848-DB4A-0C43-82BB-0AB3DCDE35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62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2F54C-B0D2-D647-BD0F-4FCFB6882C5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FD016-0657-8E40-B268-A9865F2A39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261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91795-2E16-4EF0-8586-D0232B89F409}" type="slidenum">
              <a:rPr lang="en-US"/>
              <a:pPr/>
              <a:t>2</a:t>
            </a:fld>
            <a:endParaRPr lang="en-US"/>
          </a:p>
        </p:txBody>
      </p:sp>
      <p:sp>
        <p:nvSpPr>
          <p:cNvPr id="82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0E756D-693F-4B09-AEB0-D47233993EA7}" type="slidenum">
              <a:rPr lang="en-US"/>
              <a:pPr/>
              <a:t>4</a:t>
            </a:fld>
            <a:endParaRPr lang="en-US"/>
          </a:p>
        </p:txBody>
      </p:sp>
      <p:sp>
        <p:nvSpPr>
          <p:cNvPr id="82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2130425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12" y="447826"/>
            <a:ext cx="2692348" cy="907004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0" y="6492874"/>
            <a:ext cx="9144000" cy="3651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3175" y="5732433"/>
            <a:ext cx="9144000" cy="76044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40047"/>
            <a:ext cx="6400800" cy="52949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hinster Fine Regular"/>
                <a:cs typeface="Phinster Fine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75892" y="6492874"/>
            <a:ext cx="2133600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-1" y="2130425"/>
            <a:ext cx="9144001" cy="3602008"/>
          </a:xfrm>
          <a:prstGeom prst="rect">
            <a:avLst/>
          </a:prstGeom>
          <a:solidFill>
            <a:srgbClr val="BEBEB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8859" y="3196417"/>
            <a:ext cx="4512269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Phinster Extrabold Regular"/>
                <a:cs typeface="Phinster Extrabold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3" y="2130425"/>
            <a:ext cx="213042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3810000"/>
            <a:ext cx="2420937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3" y="3827463"/>
            <a:ext cx="18367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2130425"/>
            <a:ext cx="208915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49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1" name="Oval 10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2" name="Isosceles Triangle 11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13" name="Group 12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4" name="Oval 13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6" name="Picture 15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89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Color Palette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4146162" y="1907070"/>
            <a:ext cx="914400" cy="914400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136</a:t>
            </a:r>
          </a:p>
          <a:p>
            <a:pPr algn="ctr"/>
            <a:r>
              <a:rPr lang="en-US" dirty="0" smtClean="0"/>
              <a:t>154</a:t>
            </a:r>
          </a:p>
          <a:p>
            <a:pPr algn="ctr"/>
            <a:r>
              <a:rPr lang="en-US" dirty="0" smtClean="0"/>
              <a:t>129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5259063" y="1907070"/>
            <a:ext cx="914400" cy="914400"/>
          </a:xfrm>
          <a:prstGeom prst="rect">
            <a:avLst/>
          </a:prstGeom>
          <a:solidFill>
            <a:srgbClr val="76969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118</a:t>
            </a:r>
          </a:p>
          <a:p>
            <a:pPr algn="ctr"/>
            <a:r>
              <a:rPr lang="en-US" dirty="0" smtClean="0"/>
              <a:t>150</a:t>
            </a:r>
          </a:p>
          <a:p>
            <a:pPr algn="ctr"/>
            <a:r>
              <a:rPr lang="en-US" dirty="0" smtClean="0"/>
              <a:t>158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017797" y="1907070"/>
            <a:ext cx="914400" cy="914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220</a:t>
            </a:r>
          </a:p>
          <a:p>
            <a:pPr algn="ctr"/>
            <a:r>
              <a:rPr lang="en-US" dirty="0" smtClean="0"/>
              <a:t>220</a:t>
            </a:r>
          </a:p>
          <a:p>
            <a:pPr algn="ctr"/>
            <a:r>
              <a:rPr lang="en-US" dirty="0" smtClean="0"/>
              <a:t>220</a:t>
            </a: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3017797" y="2991793"/>
            <a:ext cx="914400" cy="914400"/>
          </a:xfrm>
          <a:prstGeom prst="rect">
            <a:avLst/>
          </a:prstGeom>
          <a:solidFill>
            <a:srgbClr val="BEBEB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190</a:t>
            </a:r>
          </a:p>
          <a:p>
            <a:pPr algn="ctr"/>
            <a:r>
              <a:rPr lang="en-US" dirty="0" smtClean="0"/>
              <a:t>190</a:t>
            </a:r>
          </a:p>
          <a:p>
            <a:pPr algn="ctr"/>
            <a:r>
              <a:rPr lang="en-US" dirty="0" smtClean="0"/>
              <a:t>190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146162" y="2991793"/>
            <a:ext cx="914400" cy="914400"/>
          </a:xfrm>
          <a:prstGeom prst="rect">
            <a:avLst/>
          </a:prstGeom>
          <a:solidFill>
            <a:srgbClr val="798B7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121</a:t>
            </a:r>
          </a:p>
          <a:p>
            <a:pPr algn="ctr"/>
            <a:r>
              <a:rPr lang="en-US" dirty="0" smtClean="0"/>
              <a:t>139</a:t>
            </a:r>
          </a:p>
          <a:p>
            <a:pPr algn="ctr"/>
            <a:r>
              <a:rPr lang="en-US" dirty="0" smtClean="0"/>
              <a:t>114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5259063" y="2991793"/>
            <a:ext cx="914400" cy="914400"/>
          </a:xfrm>
          <a:prstGeom prst="rect">
            <a:avLst/>
          </a:prstGeom>
          <a:solidFill>
            <a:srgbClr val="67878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103</a:t>
            </a:r>
          </a:p>
          <a:p>
            <a:pPr algn="ctr"/>
            <a:r>
              <a:rPr lang="en-US" dirty="0" smtClean="0"/>
              <a:t>135</a:t>
            </a:r>
          </a:p>
          <a:p>
            <a:pPr algn="ctr"/>
            <a:r>
              <a:rPr lang="en-US" dirty="0" smtClean="0"/>
              <a:t>143</a:t>
            </a:r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4146162" y="4106665"/>
            <a:ext cx="914400" cy="914400"/>
          </a:xfrm>
          <a:prstGeom prst="rect">
            <a:avLst/>
          </a:prstGeom>
          <a:solidFill>
            <a:srgbClr val="34582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88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37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59063" y="4106665"/>
            <a:ext cx="914400" cy="914400"/>
          </a:xfrm>
          <a:prstGeom prst="rect">
            <a:avLst/>
          </a:prstGeom>
          <a:solidFill>
            <a:srgbClr val="0F4F5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15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79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95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3017797" y="4106665"/>
            <a:ext cx="914400" cy="914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3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0" name="Oval 9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1" name="Isosceles Triangle 10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12" name="Group 11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3" name="Oval 12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5" name="Picture 14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2130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612" y="447826"/>
            <a:ext cx="2692348" cy="907004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0" y="6492874"/>
            <a:ext cx="9144000" cy="365125"/>
          </a:xfrm>
          <a:prstGeom prst="rect">
            <a:avLst/>
          </a:prstGeom>
          <a:solidFill>
            <a:srgbClr val="798B7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3175" y="5732433"/>
            <a:ext cx="9144000" cy="760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75892" y="6492874"/>
            <a:ext cx="2133600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7C7314C0-711B-1847-B65D-AE48FB889FCA}" type="datetime4">
              <a:rPr lang="en-US" smtClean="0"/>
              <a:t>March 31, 2014</a:t>
            </a:fld>
            <a:endParaRPr 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-1" y="2130425"/>
            <a:ext cx="9144001" cy="3602008"/>
          </a:xfrm>
          <a:prstGeom prst="rect">
            <a:avLst/>
          </a:prstGeom>
          <a:solidFill>
            <a:srgbClr val="76969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8859" y="3196417"/>
            <a:ext cx="4512269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Phinster Extrabold Regular"/>
                <a:cs typeface="Phinster Extrabold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33" y="2130425"/>
            <a:ext cx="213042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9" t="906" r="929" b="2"/>
          <a:stretch/>
        </p:blipFill>
        <p:spPr bwMode="auto">
          <a:xfrm>
            <a:off x="1908879" y="3827433"/>
            <a:ext cx="238490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33" y="3827463"/>
            <a:ext cx="18367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150" y="2130425"/>
            <a:ext cx="208915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ubtitle 1"/>
          <p:cNvSpPr txBox="1">
            <a:spLocks/>
          </p:cNvSpPr>
          <p:nvPr userDrawn="1"/>
        </p:nvSpPr>
        <p:spPr>
          <a:xfrm>
            <a:off x="467833" y="5840047"/>
            <a:ext cx="8229600" cy="529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F4F5F"/>
              </a:buClr>
              <a:buFont typeface="Arial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Phinster Fine Regular"/>
                <a:ea typeface="+mn-ea"/>
                <a:cs typeface="Phinster Fine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F4F5F"/>
              </a:buClr>
              <a:buFont typeface="Arial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Phinster Fine Regular"/>
                <a:ea typeface="+mn-ea"/>
                <a:cs typeface="Phinster Fine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F4F5F"/>
              </a:buClr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Phinster Fine Regular"/>
                <a:ea typeface="+mn-ea"/>
                <a:cs typeface="Phinster Fine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F4F5F"/>
              </a:buClr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Phinster Fine Regular"/>
                <a:ea typeface="+mn-ea"/>
                <a:cs typeface="Phinster Fine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F4F5F"/>
              </a:buClr>
              <a:buFont typeface="Arial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Phinster Fine Regular"/>
                <a:ea typeface="+mn-ea"/>
                <a:cs typeface="Phinster Fine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Exceptional Management for Your Community.  Delivered.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241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9294"/>
            <a:ext cx="9144000" cy="4676869"/>
          </a:xfrm>
        </p:spPr>
        <p:txBody>
          <a:bodyPr>
            <a:normAutofit/>
          </a:bodyPr>
          <a:lstStyle>
            <a:lvl1pPr>
              <a:buClr>
                <a:srgbClr val="0F4F5F"/>
              </a:buCl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rgbClr val="0F4F5F"/>
              </a:buCl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rgbClr val="0F4F5F"/>
              </a:buCl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rgbClr val="0F4F5F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rgbClr val="0F4F5F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346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2" name="Oval 11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4" name="Group 3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3" name="Oval 12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6" name="Picture 15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0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3" name="Oval 12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6" name="Oval 15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7" name="Isosceles Triangle 16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8" name="Picture 17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36688"/>
            <a:ext cx="4495800" cy="4689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6688"/>
            <a:ext cx="4495800" cy="4689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36688"/>
            <a:ext cx="4497388" cy="639762"/>
          </a:xfrm>
          <a:solidFill>
            <a:srgbClr val="0F4F5F">
              <a:alpha val="75000"/>
            </a:srgbClr>
          </a:solidFill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Phinster Extrabold Regular"/>
                <a:cs typeface="Phinster Extrabold Regula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076450"/>
            <a:ext cx="4497388" cy="4049713"/>
          </a:xfrm>
        </p:spPr>
        <p:txBody>
          <a:bodyPr>
            <a:normAutofit/>
          </a:bodyPr>
          <a:lstStyle>
            <a:lvl1pPr marL="568325" indent="-344488">
              <a:defRPr sz="2000"/>
            </a:lvl1pPr>
            <a:lvl2pPr marL="911225" indent="-284163">
              <a:defRPr sz="1800"/>
            </a:lvl2pPr>
            <a:lvl3pPr marL="1314450" indent="-223838">
              <a:defRPr sz="1600"/>
            </a:lvl3pPr>
            <a:lvl4pPr marL="1778000" indent="-239713"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36688"/>
            <a:ext cx="4498975" cy="639762"/>
          </a:xfrm>
          <a:solidFill>
            <a:srgbClr val="0F4F5F">
              <a:alpha val="75000"/>
            </a:srgbClr>
          </a:solidFill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Phinster Extrabold Regular"/>
                <a:cs typeface="Phinster Extrabold Regula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6450"/>
            <a:ext cx="4498975" cy="4049713"/>
          </a:xfrm>
        </p:spPr>
        <p:txBody>
          <a:bodyPr>
            <a:normAutofit/>
          </a:bodyPr>
          <a:lstStyle>
            <a:lvl1pPr marL="568325" indent="-344488">
              <a:defRPr sz="2000"/>
            </a:lvl1pPr>
            <a:lvl2pPr marL="911225" indent="-284163">
              <a:defRPr sz="1800"/>
            </a:lvl2pPr>
            <a:lvl3pPr marL="1314450" indent="-223838">
              <a:defRPr sz="1600"/>
            </a:lvl3pPr>
            <a:lvl4pPr marL="1778000" indent="-239713">
              <a:defRPr sz="1400"/>
            </a:lvl4pPr>
            <a:lvl5pPr marL="2225675" indent="-223838"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607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25" name="Oval 24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6" name="Isosceles Triangle 25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28" name="Oval 27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9" name="Isosceles Triangle 28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30" name="Picture 29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1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36688"/>
            <a:ext cx="4497388" cy="639762"/>
          </a:xfrm>
          <a:solidFill>
            <a:srgbClr val="0F4F5F">
              <a:alpha val="75000"/>
            </a:srgbClr>
          </a:solidFill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Phinster Extrabold Regular"/>
                <a:cs typeface="Phinster Extrabold Regula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076450"/>
            <a:ext cx="4497388" cy="4049713"/>
          </a:xfrm>
        </p:spPr>
        <p:txBody>
          <a:bodyPr>
            <a:normAutofit/>
          </a:bodyPr>
          <a:lstStyle>
            <a:lvl1pPr marL="568325" indent="-344488">
              <a:defRPr sz="2000"/>
            </a:lvl1pPr>
            <a:lvl2pPr marL="911225" indent="-284163">
              <a:defRPr sz="1800"/>
            </a:lvl2pPr>
            <a:lvl3pPr marL="1314450" indent="-223838">
              <a:defRPr sz="1600"/>
            </a:lvl3pPr>
            <a:lvl4pPr marL="1778000" indent="-239713"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44168"/>
            <a:ext cx="4498975" cy="4875023"/>
          </a:xfrm>
        </p:spPr>
        <p:txBody>
          <a:bodyPr>
            <a:normAutofit/>
          </a:bodyPr>
          <a:lstStyle>
            <a:lvl1pPr marL="568325" indent="-344488">
              <a:defRPr sz="2000"/>
            </a:lvl1pPr>
            <a:lvl2pPr marL="911225" indent="-284163">
              <a:defRPr sz="1800"/>
            </a:lvl2pPr>
            <a:lvl3pPr marL="1314450" indent="-223838">
              <a:defRPr sz="1600"/>
            </a:lvl3pPr>
            <a:lvl4pPr marL="1778000" indent="-239713">
              <a:defRPr sz="1400"/>
            </a:lvl4pPr>
            <a:lvl5pPr marL="2225675" indent="-223838"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607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25" name="Oval 24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6" name="Isosceles Triangle 25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28" name="Oval 27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9" name="Isosceles Triangle 28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30" name="Picture 29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36688"/>
            <a:ext cx="9144000" cy="639762"/>
          </a:xfrm>
          <a:solidFill>
            <a:srgbClr val="0F4F5F">
              <a:alpha val="75000"/>
            </a:srgbClr>
          </a:solidFill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Phinster Extrabold Regular"/>
                <a:cs typeface="Phinster Extrabold Regula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076450"/>
            <a:ext cx="9144000" cy="4049713"/>
          </a:xfrm>
        </p:spPr>
        <p:txBody>
          <a:bodyPr>
            <a:normAutofit/>
          </a:bodyPr>
          <a:lstStyle>
            <a:lvl1pPr marL="568325" indent="-344488">
              <a:defRPr sz="2000"/>
            </a:lvl1pPr>
            <a:lvl2pPr marL="911225" indent="-284163">
              <a:defRPr sz="1800"/>
            </a:lvl2pPr>
            <a:lvl3pPr marL="1314450" indent="-223838">
              <a:defRPr sz="1600"/>
            </a:lvl3pPr>
            <a:lvl4pPr marL="1778000" indent="-239713"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607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25" name="Oval 24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6" name="Isosceles Triangle 25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28" name="Oval 27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9" name="Isosceles Triangle 28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30" name="Picture 29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9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1" name="Oval 10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2" name="Isosceles Triangle 11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13" name="Group 12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4" name="Oval 13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6" name="Picture 15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2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4416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19191"/>
            <a:ext cx="9144000" cy="638809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dirty="0" smtClean="0"/>
              <a:t>Comprehensive Community Management Solutions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2563" y="6356033"/>
            <a:ext cx="735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345825"/>
                </a:solidFill>
                <a:latin typeface="Phinster Fine Regular"/>
                <a:cs typeface="Phinster Fine Regular"/>
              </a:defRPr>
            </a:lvl1pPr>
          </a:lstStyle>
          <a:p>
            <a:fld id="{CEE44A12-C095-A14E-9819-8386363D8E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633920" y="6375785"/>
            <a:ext cx="325621" cy="325621"/>
            <a:chOff x="7996800" y="6375785"/>
            <a:chExt cx="325621" cy="325621"/>
          </a:xfrm>
        </p:grpSpPr>
        <p:sp>
          <p:nvSpPr>
            <p:cNvPr id="11" name="Oval 10"/>
            <p:cNvSpPr/>
            <p:nvPr userDrawn="1"/>
          </p:nvSpPr>
          <p:spPr>
            <a:xfrm>
              <a:off x="7996800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2" name="Isosceles Triangle 11"/>
            <p:cNvSpPr/>
            <p:nvPr userDrawn="1"/>
          </p:nvSpPr>
          <p:spPr>
            <a:xfrm rot="16200000">
              <a:off x="8077086" y="6475666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grpSp>
        <p:nvGrpSpPr>
          <p:cNvPr id="13" name="Group 12"/>
          <p:cNvGrpSpPr/>
          <p:nvPr userDrawn="1"/>
        </p:nvGrpSpPr>
        <p:grpSpPr>
          <a:xfrm>
            <a:off x="8361179" y="6375785"/>
            <a:ext cx="325621" cy="325621"/>
            <a:chOff x="8361179" y="6375785"/>
            <a:chExt cx="325621" cy="325621"/>
          </a:xfrm>
        </p:grpSpPr>
        <p:sp>
          <p:nvSpPr>
            <p:cNvPr id="14" name="Oval 13"/>
            <p:cNvSpPr/>
            <p:nvPr userDrawn="1"/>
          </p:nvSpPr>
          <p:spPr>
            <a:xfrm>
              <a:off x="8361179" y="6375785"/>
              <a:ext cx="325621" cy="325621"/>
            </a:xfrm>
            <a:prstGeom prst="ellipse">
              <a:avLst/>
            </a:prstGeom>
            <a:solidFill>
              <a:srgbClr val="3458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5400000" flipH="1">
              <a:off x="8465047" y="6475665"/>
              <a:ext cx="145998" cy="125860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</p:grpSp>
      <p:pic>
        <p:nvPicPr>
          <p:cNvPr id="16" name="Picture 15" descr="RM_logo_4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8" y="6374785"/>
            <a:ext cx="1201271" cy="327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graphicFrame>
        <p:nvGraphicFramePr>
          <p:cNvPr id="17" name="Content Placeholder 4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684305575"/>
              </p:ext>
            </p:extLst>
          </p:nvPr>
        </p:nvGraphicFramePr>
        <p:xfrm>
          <a:off x="457200" y="1408748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hinster Extrabold Regular"/>
                          <a:cs typeface="Phinster Extrabold Regular"/>
                        </a:rPr>
                        <a:t>TABLE HEADER</a:t>
                      </a:r>
                      <a:endParaRPr lang="en-US" dirty="0">
                        <a:latin typeface="Phinster Extrabold Regular"/>
                        <a:cs typeface="Phinster Extrabold Regular"/>
                      </a:endParaRPr>
                    </a:p>
                  </a:txBody>
                  <a:tcPr>
                    <a:solidFill>
                      <a:srgbClr val="0F4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hinster Extrabold Regular"/>
                          <a:cs typeface="Phinster Extrabold Regular"/>
                        </a:rPr>
                        <a:t>TABLE HEADER</a:t>
                      </a:r>
                      <a:endParaRPr lang="en-US" dirty="0">
                        <a:latin typeface="Phinster Extrabold Regular"/>
                        <a:cs typeface="Phinster Extrabold Regular"/>
                      </a:endParaRPr>
                    </a:p>
                  </a:txBody>
                  <a:tcPr>
                    <a:solidFill>
                      <a:srgbClr val="0F4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Phinster Extrabold Regular"/>
                          <a:cs typeface="Phinster Extrabold Regular"/>
                        </a:rPr>
                        <a:t>TABLE HEADER</a:t>
                      </a:r>
                    </a:p>
                  </a:txBody>
                  <a:tcPr>
                    <a:solidFill>
                      <a:srgbClr val="0F4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Phinster Extrabold Regular"/>
                          <a:cs typeface="Phinster Extrabold Regular"/>
                        </a:rPr>
                        <a:t>TABLE HEADER</a:t>
                      </a:r>
                    </a:p>
                  </a:txBody>
                  <a:tcPr>
                    <a:solidFill>
                      <a:srgbClr val="0F4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Phinster Extrabold Regular"/>
                          <a:cs typeface="Phinster Extrabold Regular"/>
                        </a:rPr>
                        <a:t>TABLE HEADER</a:t>
                      </a:r>
                    </a:p>
                  </a:txBody>
                  <a:tcPr>
                    <a:solidFill>
                      <a:srgbClr val="0F4F5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hinster Fine Regular"/>
                          <a:cs typeface="Phinster Fine Regular"/>
                        </a:rPr>
                        <a:t>Table</a:t>
                      </a:r>
                      <a:r>
                        <a:rPr lang="en-US" sz="1400" baseline="0" dirty="0" smtClean="0">
                          <a:latin typeface="Phinster Fine Regular"/>
                          <a:cs typeface="Phinster Fine Regular"/>
                        </a:rPr>
                        <a:t> content</a:t>
                      </a:r>
                      <a:endParaRPr lang="en-US" sz="1400" dirty="0" smtClean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Phinster Fine Regular"/>
                        <a:cs typeface="Phinster Fine Regular"/>
                      </a:endParaRPr>
                    </a:p>
                  </a:txBody>
                  <a:tcPr>
                    <a:solidFill>
                      <a:srgbClr val="BEBEB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7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hinster Fine Regular"/>
                <a:cs typeface="Phinster Fine Regular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hinster Fine Regular"/>
                <a:cs typeface="Phinster Fine Regular"/>
              </a:defRPr>
            </a:lvl1pPr>
          </a:lstStyle>
          <a:p>
            <a:r>
              <a:rPr lang="en-US" smtClean="0"/>
              <a:t>Comprehensive Community Management Solutions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hinster Fine Regular"/>
                <a:cs typeface="Phinster Fine Regular"/>
              </a:defRPr>
            </a:lvl1pPr>
          </a:lstStyle>
          <a:p>
            <a:fld id="{F39C164F-24EA-4C42-92F5-799F12572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85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  <p:sldLayoutId id="2147483650" r:id="rId3"/>
    <p:sldLayoutId id="2147483652" r:id="rId4"/>
    <p:sldLayoutId id="2147483653" r:id="rId5"/>
    <p:sldLayoutId id="2147483657" r:id="rId6"/>
    <p:sldLayoutId id="2147483658" r:id="rId7"/>
    <p:sldLayoutId id="2147483654" r:id="rId8"/>
    <p:sldLayoutId id="2147483659" r:id="rId9"/>
    <p:sldLayoutId id="2147483660" r:id="rId10"/>
    <p:sldLayoutId id="214748365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Phinster Extrabold Regular"/>
          <a:ea typeface="+mj-ea"/>
          <a:cs typeface="Phinster Extrabold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F4F5F"/>
        </a:buClr>
        <a:buFont typeface="Arial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Phinster Fine Regular"/>
          <a:ea typeface="+mn-ea"/>
          <a:cs typeface="Phinster Fine 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F4F5F"/>
        </a:buClr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Phinster Fine Regular"/>
          <a:ea typeface="+mn-ea"/>
          <a:cs typeface="Phinster Fine 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F4F5F"/>
        </a:buClr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Phinster Fine Regular"/>
          <a:ea typeface="+mn-ea"/>
          <a:cs typeface="Phinster Fine 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F4F5F"/>
        </a:buClr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Phinster Fine Regular"/>
          <a:ea typeface="+mn-ea"/>
          <a:cs typeface="Phinster Fine 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F4F5F"/>
        </a:buClr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Phinster Fine Regular"/>
          <a:ea typeface="+mn-ea"/>
          <a:cs typeface="Phinster Fine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Branding Standards</a:t>
            </a:r>
            <a:br>
              <a:rPr lang="en-US" dirty="0" smtClean="0"/>
            </a:br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7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Colors for the RealManage Logo</a:t>
            </a:r>
            <a:endParaRPr lang="en-US" dirty="0"/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Pantone colors: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Green: 	PMS 575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Blue:	PMS 315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Microsoft apps colors: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Green: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Hue: 65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Sat: 132</a:t>
            </a:r>
          </a:p>
          <a:p>
            <a:pPr lvl="2">
              <a:lnSpc>
                <a:spcPct val="90000"/>
              </a:lnSpc>
            </a:pPr>
            <a:r>
              <a:rPr lang="en-US" sz="1400" dirty="0" err="1"/>
              <a:t>Lum</a:t>
            </a:r>
            <a:r>
              <a:rPr lang="en-US" sz="1400" dirty="0"/>
              <a:t>: 60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Red: 59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Green: 91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Blue: 29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Blue: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Hue: 137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Sat: 255</a:t>
            </a:r>
          </a:p>
          <a:p>
            <a:pPr lvl="2">
              <a:lnSpc>
                <a:spcPct val="90000"/>
              </a:lnSpc>
            </a:pPr>
            <a:r>
              <a:rPr lang="en-US" sz="1400" dirty="0" err="1"/>
              <a:t>Lum</a:t>
            </a:r>
            <a:r>
              <a:rPr lang="en-US" sz="1400" dirty="0"/>
              <a:t>: 52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Red: 0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Green: 81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Blue: 104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6611779"/>
            <a:ext cx="8229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E44A12-C095-A14E-9819-8386363D8ED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E44A12-C095-A14E-9819-8386363D8ED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Palette For Presentations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46162" y="1907070"/>
            <a:ext cx="914400" cy="914400"/>
          </a:xfrm>
          <a:prstGeom prst="rect">
            <a:avLst/>
          </a:prstGeom>
          <a:solidFill>
            <a:srgbClr val="889A8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136</a:t>
            </a:r>
          </a:p>
          <a:p>
            <a:pPr algn="ctr"/>
            <a:r>
              <a:rPr lang="en-US" dirty="0" smtClean="0"/>
              <a:t>154</a:t>
            </a:r>
          </a:p>
          <a:p>
            <a:pPr algn="ctr"/>
            <a:r>
              <a:rPr lang="en-US" dirty="0" smtClean="0"/>
              <a:t>129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59063" y="1907070"/>
            <a:ext cx="914400" cy="914400"/>
          </a:xfrm>
          <a:prstGeom prst="rect">
            <a:avLst/>
          </a:prstGeom>
          <a:solidFill>
            <a:srgbClr val="76969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118</a:t>
            </a:r>
          </a:p>
          <a:p>
            <a:pPr algn="ctr"/>
            <a:r>
              <a:rPr lang="en-US" dirty="0" smtClean="0"/>
              <a:t>150</a:t>
            </a:r>
          </a:p>
          <a:p>
            <a:pPr algn="ctr"/>
            <a:r>
              <a:rPr lang="en-US" dirty="0" smtClean="0"/>
              <a:t>158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17797" y="1907070"/>
            <a:ext cx="914400" cy="91440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220</a:t>
            </a:r>
          </a:p>
          <a:p>
            <a:pPr algn="ctr"/>
            <a:r>
              <a:rPr lang="en-US" dirty="0" smtClean="0"/>
              <a:t>220</a:t>
            </a:r>
          </a:p>
          <a:p>
            <a:pPr algn="ctr"/>
            <a:r>
              <a:rPr lang="en-US" dirty="0" smtClean="0"/>
              <a:t>220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17797" y="2991793"/>
            <a:ext cx="914400" cy="914400"/>
          </a:xfrm>
          <a:prstGeom prst="rect">
            <a:avLst/>
          </a:prstGeom>
          <a:solidFill>
            <a:srgbClr val="BEBEB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190</a:t>
            </a:r>
          </a:p>
          <a:p>
            <a:pPr algn="ctr"/>
            <a:r>
              <a:rPr lang="en-US" dirty="0" smtClean="0"/>
              <a:t>190</a:t>
            </a:r>
          </a:p>
          <a:p>
            <a:pPr algn="ctr"/>
            <a:r>
              <a:rPr lang="en-US" dirty="0" smtClean="0"/>
              <a:t>190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46162" y="2991793"/>
            <a:ext cx="914400" cy="914400"/>
          </a:xfrm>
          <a:prstGeom prst="rect">
            <a:avLst/>
          </a:prstGeom>
          <a:solidFill>
            <a:srgbClr val="798B7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121</a:t>
            </a:r>
          </a:p>
          <a:p>
            <a:pPr algn="ctr"/>
            <a:r>
              <a:rPr lang="en-US" dirty="0" smtClean="0"/>
              <a:t>139</a:t>
            </a:r>
          </a:p>
          <a:p>
            <a:pPr algn="ctr"/>
            <a:r>
              <a:rPr lang="en-US" dirty="0" smtClean="0"/>
              <a:t>114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259063" y="2991793"/>
            <a:ext cx="914400" cy="914400"/>
          </a:xfrm>
          <a:prstGeom prst="rect">
            <a:avLst/>
          </a:prstGeom>
          <a:solidFill>
            <a:srgbClr val="67878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103</a:t>
            </a:r>
          </a:p>
          <a:p>
            <a:pPr algn="ctr"/>
            <a:r>
              <a:rPr lang="en-US" dirty="0" smtClean="0"/>
              <a:t>135</a:t>
            </a:r>
          </a:p>
          <a:p>
            <a:pPr algn="ctr"/>
            <a:r>
              <a:rPr lang="en-US" dirty="0" smtClean="0"/>
              <a:t>143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146162" y="4106665"/>
            <a:ext cx="914400" cy="914400"/>
          </a:xfrm>
          <a:prstGeom prst="rect">
            <a:avLst/>
          </a:prstGeom>
          <a:solidFill>
            <a:srgbClr val="34582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88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37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59063" y="4106665"/>
            <a:ext cx="914400" cy="914400"/>
          </a:xfrm>
          <a:prstGeom prst="rect">
            <a:avLst/>
          </a:prstGeom>
          <a:solidFill>
            <a:srgbClr val="0F4F5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15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79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95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17797" y="4106665"/>
            <a:ext cx="914400" cy="914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127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0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RealManage Logo</a:t>
            </a:r>
          </a:p>
        </p:txBody>
      </p:sp>
      <p:pic>
        <p:nvPicPr>
          <p:cNvPr id="6" name="Picture 5" descr="Logo from powerpoi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700" y="2667000"/>
            <a:ext cx="5202409" cy="17526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E44A12-C095-A14E-9819-8386363D8ED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1703</TotalTime>
  <Words>50</Words>
  <Application>Microsoft Office PowerPoint</Application>
  <PresentationFormat>On-screen Show (4:3)</PresentationFormat>
  <Paragraphs>54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Branding Standards 2014</vt:lpstr>
      <vt:lpstr>Colors for the RealManage Logo</vt:lpstr>
      <vt:lpstr>Color Palette For Presentations</vt:lpstr>
      <vt:lpstr>RealManage Logo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 Myers</dc:creator>
  <cp:lastModifiedBy>Kelley Dvorak</cp:lastModifiedBy>
  <cp:revision>131</cp:revision>
  <cp:lastPrinted>2013-12-21T00:00:50Z</cp:lastPrinted>
  <dcterms:created xsi:type="dcterms:W3CDTF">2013-12-20T13:52:52Z</dcterms:created>
  <dcterms:modified xsi:type="dcterms:W3CDTF">2014-03-31T16:21:40Z</dcterms:modified>
</cp:coreProperties>
</file>